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69" r:id="rId2"/>
  </p:sldIdLst>
  <p:sldSz cx="9601200" cy="12801600" type="A3"/>
  <p:notesSz cx="6735763" cy="9866313"/>
  <p:defaultTextStyle>
    <a:defPPr>
      <a:defRPr lang="ja-JP"/>
    </a:defPPr>
    <a:lvl1pPr marL="0" algn="l" defTabSz="1221472" rtl="0" eaLnBrk="1" latinLnBrk="0" hangingPunct="1">
      <a:defRPr kumimoji="1" sz="2404" kern="1200">
        <a:solidFill>
          <a:schemeClr val="tx1"/>
        </a:solidFill>
        <a:latin typeface="+mn-lt"/>
        <a:ea typeface="+mn-ea"/>
        <a:cs typeface="+mn-cs"/>
      </a:defRPr>
    </a:lvl1pPr>
    <a:lvl2pPr marL="610735" algn="l" defTabSz="1221472" rtl="0" eaLnBrk="1" latinLnBrk="0" hangingPunct="1">
      <a:defRPr kumimoji="1" sz="2404" kern="1200">
        <a:solidFill>
          <a:schemeClr val="tx1"/>
        </a:solidFill>
        <a:latin typeface="+mn-lt"/>
        <a:ea typeface="+mn-ea"/>
        <a:cs typeface="+mn-cs"/>
      </a:defRPr>
    </a:lvl2pPr>
    <a:lvl3pPr marL="1221472" algn="l" defTabSz="1221472" rtl="0" eaLnBrk="1" latinLnBrk="0" hangingPunct="1">
      <a:defRPr kumimoji="1" sz="2404" kern="1200">
        <a:solidFill>
          <a:schemeClr val="tx1"/>
        </a:solidFill>
        <a:latin typeface="+mn-lt"/>
        <a:ea typeface="+mn-ea"/>
        <a:cs typeface="+mn-cs"/>
      </a:defRPr>
    </a:lvl3pPr>
    <a:lvl4pPr marL="1832209" algn="l" defTabSz="1221472" rtl="0" eaLnBrk="1" latinLnBrk="0" hangingPunct="1">
      <a:defRPr kumimoji="1" sz="2404" kern="1200">
        <a:solidFill>
          <a:schemeClr val="tx1"/>
        </a:solidFill>
        <a:latin typeface="+mn-lt"/>
        <a:ea typeface="+mn-ea"/>
        <a:cs typeface="+mn-cs"/>
      </a:defRPr>
    </a:lvl4pPr>
    <a:lvl5pPr marL="2442943" algn="l" defTabSz="1221472" rtl="0" eaLnBrk="1" latinLnBrk="0" hangingPunct="1">
      <a:defRPr kumimoji="1" sz="2404" kern="1200">
        <a:solidFill>
          <a:schemeClr val="tx1"/>
        </a:solidFill>
        <a:latin typeface="+mn-lt"/>
        <a:ea typeface="+mn-ea"/>
        <a:cs typeface="+mn-cs"/>
      </a:defRPr>
    </a:lvl5pPr>
    <a:lvl6pPr marL="3053681" algn="l" defTabSz="1221472" rtl="0" eaLnBrk="1" latinLnBrk="0" hangingPunct="1">
      <a:defRPr kumimoji="1" sz="2404" kern="1200">
        <a:solidFill>
          <a:schemeClr val="tx1"/>
        </a:solidFill>
        <a:latin typeface="+mn-lt"/>
        <a:ea typeface="+mn-ea"/>
        <a:cs typeface="+mn-cs"/>
      </a:defRPr>
    </a:lvl6pPr>
    <a:lvl7pPr marL="3664417" algn="l" defTabSz="1221472" rtl="0" eaLnBrk="1" latinLnBrk="0" hangingPunct="1">
      <a:defRPr kumimoji="1" sz="2404" kern="1200">
        <a:solidFill>
          <a:schemeClr val="tx1"/>
        </a:solidFill>
        <a:latin typeface="+mn-lt"/>
        <a:ea typeface="+mn-ea"/>
        <a:cs typeface="+mn-cs"/>
      </a:defRPr>
    </a:lvl7pPr>
    <a:lvl8pPr marL="4275152" algn="l" defTabSz="1221472" rtl="0" eaLnBrk="1" latinLnBrk="0" hangingPunct="1">
      <a:defRPr kumimoji="1" sz="2404" kern="1200">
        <a:solidFill>
          <a:schemeClr val="tx1"/>
        </a:solidFill>
        <a:latin typeface="+mn-lt"/>
        <a:ea typeface="+mn-ea"/>
        <a:cs typeface="+mn-cs"/>
      </a:defRPr>
    </a:lvl8pPr>
    <a:lvl9pPr marL="4885888" algn="l" defTabSz="1221472" rtl="0" eaLnBrk="1" latinLnBrk="0" hangingPunct="1">
      <a:defRPr kumimoji="1" sz="2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0" userDrawn="1">
          <p15:clr>
            <a:srgbClr val="A4A3A4"/>
          </p15:clr>
        </p15:guide>
        <p15:guide id="2" pos="122"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2A8F0"/>
    <a:srgbClr val="FF4C18"/>
    <a:srgbClr val="99D6EC"/>
    <a:srgbClr val="FF5A00"/>
    <a:srgbClr val="0098D0"/>
    <a:srgbClr val="0064C8"/>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47" autoAdjust="0"/>
  </p:normalViewPr>
  <p:slideViewPr>
    <p:cSldViewPr>
      <p:cViewPr varScale="1">
        <p:scale>
          <a:sx n="40" d="100"/>
          <a:sy n="40" d="100"/>
        </p:scale>
        <p:origin x="2214" y="108"/>
      </p:cViewPr>
      <p:guideLst>
        <p:guide orient="horz" pos="750"/>
        <p:guide pos="122"/>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5"/>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4" y="9371286"/>
            <a:ext cx="2918831" cy="49331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6"/>
            <a:ext cx="2918831" cy="493315"/>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5"/>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0"/>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6"/>
            <a:ext cx="2918831" cy="493315"/>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6"/>
            <a:ext cx="2918831" cy="493315"/>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1221472" rtl="0" eaLnBrk="1" latinLnBrk="0" hangingPunct="1">
      <a:defRPr kumimoji="1" sz="1604" kern="1200">
        <a:solidFill>
          <a:schemeClr val="tx1"/>
        </a:solidFill>
        <a:latin typeface="+mn-lt"/>
        <a:ea typeface="+mn-ea"/>
        <a:cs typeface="+mn-cs"/>
      </a:defRPr>
    </a:lvl1pPr>
    <a:lvl2pPr marL="610735" algn="l" defTabSz="1221472" rtl="0" eaLnBrk="1" latinLnBrk="0" hangingPunct="1">
      <a:defRPr kumimoji="1" sz="1604" kern="1200">
        <a:solidFill>
          <a:schemeClr val="tx1"/>
        </a:solidFill>
        <a:latin typeface="+mn-lt"/>
        <a:ea typeface="+mn-ea"/>
        <a:cs typeface="+mn-cs"/>
      </a:defRPr>
    </a:lvl2pPr>
    <a:lvl3pPr marL="1221472" algn="l" defTabSz="1221472" rtl="0" eaLnBrk="1" latinLnBrk="0" hangingPunct="1">
      <a:defRPr kumimoji="1" sz="1604" kern="1200">
        <a:solidFill>
          <a:schemeClr val="tx1"/>
        </a:solidFill>
        <a:latin typeface="+mn-lt"/>
        <a:ea typeface="+mn-ea"/>
        <a:cs typeface="+mn-cs"/>
      </a:defRPr>
    </a:lvl3pPr>
    <a:lvl4pPr marL="1832209" algn="l" defTabSz="1221472" rtl="0" eaLnBrk="1" latinLnBrk="0" hangingPunct="1">
      <a:defRPr kumimoji="1" sz="1604" kern="1200">
        <a:solidFill>
          <a:schemeClr val="tx1"/>
        </a:solidFill>
        <a:latin typeface="+mn-lt"/>
        <a:ea typeface="+mn-ea"/>
        <a:cs typeface="+mn-cs"/>
      </a:defRPr>
    </a:lvl4pPr>
    <a:lvl5pPr marL="2442943" algn="l" defTabSz="1221472" rtl="0" eaLnBrk="1" latinLnBrk="0" hangingPunct="1">
      <a:defRPr kumimoji="1" sz="1604" kern="1200">
        <a:solidFill>
          <a:schemeClr val="tx1"/>
        </a:solidFill>
        <a:latin typeface="+mn-lt"/>
        <a:ea typeface="+mn-ea"/>
        <a:cs typeface="+mn-cs"/>
      </a:defRPr>
    </a:lvl5pPr>
    <a:lvl6pPr marL="3053681" algn="l" defTabSz="1221472" rtl="0" eaLnBrk="1" latinLnBrk="0" hangingPunct="1">
      <a:defRPr kumimoji="1" sz="1604" kern="1200">
        <a:solidFill>
          <a:schemeClr val="tx1"/>
        </a:solidFill>
        <a:latin typeface="+mn-lt"/>
        <a:ea typeface="+mn-ea"/>
        <a:cs typeface="+mn-cs"/>
      </a:defRPr>
    </a:lvl6pPr>
    <a:lvl7pPr marL="3664417" algn="l" defTabSz="1221472" rtl="0" eaLnBrk="1" latinLnBrk="0" hangingPunct="1">
      <a:defRPr kumimoji="1" sz="1604" kern="1200">
        <a:solidFill>
          <a:schemeClr val="tx1"/>
        </a:solidFill>
        <a:latin typeface="+mn-lt"/>
        <a:ea typeface="+mn-ea"/>
        <a:cs typeface="+mn-cs"/>
      </a:defRPr>
    </a:lvl7pPr>
    <a:lvl8pPr marL="4275152" algn="l" defTabSz="1221472" rtl="0" eaLnBrk="1" latinLnBrk="0" hangingPunct="1">
      <a:defRPr kumimoji="1" sz="1604" kern="1200">
        <a:solidFill>
          <a:schemeClr val="tx1"/>
        </a:solidFill>
        <a:latin typeface="+mn-lt"/>
        <a:ea typeface="+mn-ea"/>
        <a:cs typeface="+mn-cs"/>
      </a:defRPr>
    </a:lvl8pPr>
    <a:lvl9pPr marL="4885888" algn="l" defTabSz="122147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81200" y="739775"/>
            <a:ext cx="2773363" cy="3700463"/>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r>
              <a:rPr lang="ja-JP" altLang="en-US" smtClean="0"/>
              <a:t>機密性○</a:t>
            </a:r>
            <a:endParaRPr lang="en-US" altLang="ja-JP" dirty="0" smtClean="0"/>
          </a:p>
        </p:txBody>
      </p:sp>
    </p:spTree>
    <p:extLst>
      <p:ext uri="{BB962C8B-B14F-4D97-AF65-F5344CB8AC3E}">
        <p14:creationId xmlns:p14="http://schemas.microsoft.com/office/powerpoint/2010/main" val="188768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5157075"/>
            <a:ext cx="8161020" cy="38350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2492"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40180" y="8685855"/>
            <a:ext cx="6720840" cy="25577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1662"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50571" y="2838806"/>
            <a:ext cx="7195559" cy="475836"/>
          </a:xfrm>
        </p:spPr>
        <p:txBody>
          <a:bodyPr wrap="square" anchor="t" anchorCtr="0">
            <a:spAutoFit/>
          </a:bodyPr>
          <a:lstStyle>
            <a:lvl1pPr algn="l">
              <a:defRPr lang="ja-JP" altLang="en-US" sz="2492"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2019/12/16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94308" y="608967"/>
            <a:ext cx="9213026" cy="348109"/>
          </a:xfrm>
        </p:spPr>
        <p:txBody>
          <a:bodyPr wrap="square">
            <a:spAutoFit/>
          </a:bodyPr>
          <a:lstStyle>
            <a:lvl1pPr algn="l">
              <a:defRPr lang="ja-JP" altLang="en-US" sz="1662"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94616" y="11777400"/>
            <a:ext cx="9107592" cy="111890"/>
          </a:xfrm>
          <a:noFill/>
        </p:spPr>
        <p:txBody>
          <a:bodyPr wrap="square" lIns="0" tIns="0" rIns="0" bIns="0">
            <a:spAutoFit/>
          </a:bodyPr>
          <a:lstStyle>
            <a:lvl1pPr marL="0" indent="0">
              <a:spcBef>
                <a:spcPts val="0"/>
              </a:spcBef>
              <a:spcAft>
                <a:spcPts val="0"/>
              </a:spcAft>
              <a:buNone/>
              <a:defRPr sz="72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94621" y="5795941"/>
            <a:ext cx="1285608" cy="213135"/>
          </a:xfrm>
          <a:noFill/>
        </p:spPr>
        <p:txBody>
          <a:bodyPr wrap="none" lIns="0" tIns="0" rIns="0" bIns="0">
            <a:spAutoFit/>
          </a:bodyPr>
          <a:lstStyle>
            <a:lvl1pPr marL="0" indent="0">
              <a:spcBef>
                <a:spcPts val="0"/>
              </a:spcBef>
              <a:spcAft>
                <a:spcPts val="0"/>
              </a:spcAft>
              <a:buNone/>
              <a:defRPr sz="1385">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94309" y="7036020"/>
            <a:ext cx="900888"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94307" y="8148195"/>
            <a:ext cx="761427" cy="111890"/>
          </a:xfrm>
          <a:noFill/>
        </p:spPr>
        <p:txBody>
          <a:bodyPr wrap="none" lIns="0" tIns="0" rIns="0" bIns="0">
            <a:spAutoFit/>
          </a:bodyPr>
          <a:lstStyle>
            <a:lvl1pPr marL="0" indent="0">
              <a:spcBef>
                <a:spcPts val="0"/>
              </a:spcBef>
              <a:spcAft>
                <a:spcPts val="0"/>
              </a:spcAft>
              <a:buNone/>
              <a:defRPr sz="72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93872" y="1427452"/>
            <a:ext cx="9213459" cy="431245"/>
          </a:xfrm>
          <a:solidFill>
            <a:srgbClr val="99D6EC"/>
          </a:solidFill>
          <a:ln>
            <a:noFill/>
          </a:ln>
        </p:spPr>
        <p:txBody>
          <a:bodyPr vert="horz" wrap="square" lIns="216000" tIns="108000" rIns="216000" bIns="108000" rtlCol="0" anchor="t" anchorCtr="0">
            <a:spAutoFit/>
          </a:bodyPr>
          <a:lstStyle>
            <a:lvl1pPr>
              <a:defRPr lang="ja-JP" altLang="en-US" sz="1385" dirty="0">
                <a:latin typeface="Meiryo UI" panose="020B0604030504040204" pitchFamily="50" charset="-128"/>
                <a:ea typeface="Meiryo UI" panose="020B0604030504040204" pitchFamily="50" charset="-128"/>
                <a:cs typeface="Meiryo UI" panose="020B0604030504040204" pitchFamily="50" charset="-128"/>
              </a:defRPr>
            </a:lvl1pPr>
          </a:lstStyle>
          <a:p>
            <a:pPr marL="178025" lvl="0" indent="-178025">
              <a:spcBef>
                <a:spcPts val="415"/>
              </a:spcBef>
              <a:spcAft>
                <a:spcPts val="415"/>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93875" y="512661"/>
            <a:ext cx="9178130" cy="71416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93875" y="1494659"/>
            <a:ext cx="9178130" cy="897463"/>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366" y="12171160"/>
            <a:ext cx="2240280" cy="681567"/>
          </a:xfrm>
          <a:prstGeom prst="rect">
            <a:avLst/>
          </a:prstGeom>
        </p:spPr>
        <p:txBody>
          <a:bodyPr vert="horz" lIns="91440" tIns="45720" rIns="91440" bIns="45720" rtlCol="0" anchor="ctr"/>
          <a:lstStyle>
            <a:lvl1pPr algn="l">
              <a:defRPr sz="831">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2019/12/16</a:t>
            </a:fld>
            <a:endParaRPr lang="ja-JP" altLang="en-US" dirty="0"/>
          </a:p>
        </p:txBody>
      </p:sp>
      <p:sp>
        <p:nvSpPr>
          <p:cNvPr id="5" name="フッター プレースホルダー 4"/>
          <p:cNvSpPr>
            <a:spLocks noGrp="1"/>
          </p:cNvSpPr>
          <p:nvPr>
            <p:ph type="ftr" sz="quarter" idx="3"/>
          </p:nvPr>
        </p:nvSpPr>
        <p:spPr>
          <a:xfrm>
            <a:off x="3288432" y="12180652"/>
            <a:ext cx="3040380" cy="681567"/>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371286" y="12180652"/>
            <a:ext cx="2240280" cy="681567"/>
          </a:xfrm>
          <a:prstGeom prst="rect">
            <a:avLst/>
          </a:prstGeom>
        </p:spPr>
        <p:txBody>
          <a:bodyPr vert="horz" lIns="91440" tIns="45720" rIns="91440" bIns="45720" rtlCol="0" anchor="ctr"/>
          <a:lstStyle>
            <a:lvl1pPr algn="r">
              <a:defRPr sz="969">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632975" rtl="0" eaLnBrk="1" latinLnBrk="0" hangingPunct="1">
        <a:spcBef>
          <a:spcPct val="0"/>
        </a:spcBef>
        <a:buNone/>
        <a:defRPr kumimoji="1" sz="1662"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237365" indent="-237365" algn="l" defTabSz="632975" rtl="0" eaLnBrk="1" latinLnBrk="0" hangingPunct="1">
        <a:spcBef>
          <a:spcPts val="415"/>
        </a:spcBef>
        <a:spcAft>
          <a:spcPts val="415"/>
        </a:spcAft>
        <a:buClr>
          <a:srgbClr val="002060"/>
        </a:buClr>
        <a:buFont typeface="Wingdings" panose="05000000000000000000" pitchFamily="2" charset="2"/>
        <a:buChar char="l"/>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14291" indent="-197804" algn="l" defTabSz="632975" rtl="0" eaLnBrk="1" latinLnBrk="0" hangingPunct="1">
        <a:spcBef>
          <a:spcPts val="415"/>
        </a:spcBef>
        <a:spcAft>
          <a:spcPts val="415"/>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791217" indent="-158244" algn="l" defTabSz="632975" rtl="0" eaLnBrk="1" latinLnBrk="0" hangingPunct="1">
        <a:spcBef>
          <a:spcPts val="415"/>
        </a:spcBef>
        <a:spcAft>
          <a:spcPts val="415"/>
        </a:spcAft>
        <a:buFont typeface="Arial" pitchFamily="34" charset="0"/>
        <a:buChar char="•"/>
        <a:defRPr kumimoji="1" sz="72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107706" indent="-158244" algn="l" defTabSz="632975" rtl="0" eaLnBrk="1" latinLnBrk="0" hangingPunct="1">
        <a:spcBef>
          <a:spcPct val="20000"/>
        </a:spcBef>
        <a:buFont typeface="Arial" pitchFamily="34" charset="0"/>
        <a:buChar char="–"/>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424193" indent="-158244" algn="l" defTabSz="632975" rtl="0" eaLnBrk="1" latinLnBrk="0" hangingPunct="1">
        <a:spcBef>
          <a:spcPct val="20000"/>
        </a:spcBef>
        <a:buFont typeface="Arial" pitchFamily="34" charset="0"/>
        <a:buChar char="»"/>
        <a:defRPr kumimoji="1" sz="1385"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740680" indent="-158244" algn="l" defTabSz="632975"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167" indent="-158244" algn="l" defTabSz="632975"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655" indent="-158244" algn="l" defTabSz="632975"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142" indent="-158244" algn="l" defTabSz="632975"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2975" rtl="0" eaLnBrk="1" latinLnBrk="0" hangingPunct="1">
        <a:defRPr kumimoji="1" sz="1246" kern="1200">
          <a:solidFill>
            <a:schemeClr val="tx1"/>
          </a:solidFill>
          <a:latin typeface="+mn-lt"/>
          <a:ea typeface="+mn-ea"/>
          <a:cs typeface="+mn-cs"/>
        </a:defRPr>
      </a:lvl1pPr>
      <a:lvl2pPr marL="316487" algn="l" defTabSz="632975" rtl="0" eaLnBrk="1" latinLnBrk="0" hangingPunct="1">
        <a:defRPr kumimoji="1" sz="1246" kern="1200">
          <a:solidFill>
            <a:schemeClr val="tx1"/>
          </a:solidFill>
          <a:latin typeface="+mn-lt"/>
          <a:ea typeface="+mn-ea"/>
          <a:cs typeface="+mn-cs"/>
        </a:defRPr>
      </a:lvl2pPr>
      <a:lvl3pPr marL="632975" algn="l" defTabSz="632975" rtl="0" eaLnBrk="1" latinLnBrk="0" hangingPunct="1">
        <a:defRPr kumimoji="1" sz="1246" kern="1200">
          <a:solidFill>
            <a:schemeClr val="tx1"/>
          </a:solidFill>
          <a:latin typeface="+mn-lt"/>
          <a:ea typeface="+mn-ea"/>
          <a:cs typeface="+mn-cs"/>
        </a:defRPr>
      </a:lvl3pPr>
      <a:lvl4pPr marL="949463" algn="l" defTabSz="632975" rtl="0" eaLnBrk="1" latinLnBrk="0" hangingPunct="1">
        <a:defRPr kumimoji="1" sz="1246" kern="1200">
          <a:solidFill>
            <a:schemeClr val="tx1"/>
          </a:solidFill>
          <a:latin typeface="+mn-lt"/>
          <a:ea typeface="+mn-ea"/>
          <a:cs typeface="+mn-cs"/>
        </a:defRPr>
      </a:lvl4pPr>
      <a:lvl5pPr marL="1265949" algn="l" defTabSz="632975" rtl="0" eaLnBrk="1" latinLnBrk="0" hangingPunct="1">
        <a:defRPr kumimoji="1" sz="1246" kern="1200">
          <a:solidFill>
            <a:schemeClr val="tx1"/>
          </a:solidFill>
          <a:latin typeface="+mn-lt"/>
          <a:ea typeface="+mn-ea"/>
          <a:cs typeface="+mn-cs"/>
        </a:defRPr>
      </a:lvl5pPr>
      <a:lvl6pPr marL="1582436" algn="l" defTabSz="632975" rtl="0" eaLnBrk="1" latinLnBrk="0" hangingPunct="1">
        <a:defRPr kumimoji="1" sz="1246" kern="1200">
          <a:solidFill>
            <a:schemeClr val="tx1"/>
          </a:solidFill>
          <a:latin typeface="+mn-lt"/>
          <a:ea typeface="+mn-ea"/>
          <a:cs typeface="+mn-cs"/>
        </a:defRPr>
      </a:lvl6pPr>
      <a:lvl7pPr marL="1898923" algn="l" defTabSz="632975" rtl="0" eaLnBrk="1" latinLnBrk="0" hangingPunct="1">
        <a:defRPr kumimoji="1" sz="1246" kern="1200">
          <a:solidFill>
            <a:schemeClr val="tx1"/>
          </a:solidFill>
          <a:latin typeface="+mn-lt"/>
          <a:ea typeface="+mn-ea"/>
          <a:cs typeface="+mn-cs"/>
        </a:defRPr>
      </a:lvl7pPr>
      <a:lvl8pPr marL="2215410" algn="l" defTabSz="632975" rtl="0" eaLnBrk="1" latinLnBrk="0" hangingPunct="1">
        <a:defRPr kumimoji="1" sz="1246" kern="1200">
          <a:solidFill>
            <a:schemeClr val="tx1"/>
          </a:solidFill>
          <a:latin typeface="+mn-lt"/>
          <a:ea typeface="+mn-ea"/>
          <a:cs typeface="+mn-cs"/>
        </a:defRPr>
      </a:lvl8pPr>
      <a:lvl9pPr marL="2531899" algn="l" defTabSz="632975"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emf"/><Relationship Id="rId3" Type="http://schemas.openxmlformats.org/officeDocument/2006/relationships/notesSlide" Target="../notesSlides/notesSlide1.xml"/><Relationship Id="rId7" Type="http://schemas.microsoft.com/office/2007/relationships/hdphoto" Target="../media/hdphoto2.wdp"/><Relationship Id="rId12" Type="http://schemas.openxmlformats.org/officeDocument/2006/relationships/package" Target="../embeddings/Microsoft_Word___2.docx"/><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2.emf"/><Relationship Id="rId5" Type="http://schemas.microsoft.com/office/2007/relationships/hdphoto" Target="../media/hdphoto1.wdp"/><Relationship Id="rId10" Type="http://schemas.openxmlformats.org/officeDocument/2006/relationships/package" Target="../embeddings/Microsoft_Word___1.docx"/><Relationship Id="rId4" Type="http://schemas.openxmlformats.org/officeDocument/2006/relationships/image" Target="../media/image4.png"/><Relationship Id="rId9"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bwMode="auto">
          <a:xfrm>
            <a:off x="493358" y="7313842"/>
            <a:ext cx="7054951" cy="2644561"/>
          </a:xfrm>
          <a:prstGeom prst="rect">
            <a:avLst/>
          </a:prstGeom>
          <a:noFill/>
          <a:ln w="9525">
            <a:noFill/>
            <a:miter lim="800000"/>
            <a:headEnd/>
            <a:tailEnd/>
          </a:ln>
          <a:effectLs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8" name="テキスト プレースホルダー 7"/>
          <p:cNvSpPr>
            <a:spLocks noGrp="1"/>
          </p:cNvSpPr>
          <p:nvPr>
            <p:ph type="body" sz="quarter" idx="17"/>
          </p:nvPr>
        </p:nvSpPr>
        <p:spPr>
          <a:xfrm>
            <a:off x="-758238" y="814064"/>
            <a:ext cx="11061430" cy="2027235"/>
          </a:xfrm>
        </p:spPr>
        <p:txBody>
          <a:bodyPr/>
          <a:lstStyle/>
          <a:p>
            <a:pPr marL="0" indent="0" defTabSz="914383">
              <a:spcBef>
                <a:spcPts val="0"/>
              </a:spcBef>
              <a:spcAft>
                <a:spcPts val="0"/>
              </a:spcAft>
              <a:buClrTx/>
              <a:buNone/>
            </a:pPr>
            <a:r>
              <a:rPr lang="en-US" altLang="ja-JP" sz="2800" b="1" dirty="0">
                <a:solidFill>
                  <a:prstClr val="black"/>
                </a:solidFill>
                <a:latin typeface="游ゴシック Medium" panose="020B0500000000000000" pitchFamily="50" charset="-128"/>
                <a:ea typeface="游ゴシック Medium" panose="020B0500000000000000" pitchFamily="50" charset="-128"/>
                <a:cs typeface="+mn-cs"/>
              </a:rPr>
              <a:t>                       </a:t>
            </a:r>
            <a:endParaRPr lang="en-US" altLang="ja-JP" sz="2800" b="1" dirty="0">
              <a:solidFill>
                <a:prstClr val="black"/>
              </a:solidFill>
              <a:latin typeface="游ゴシック"/>
              <a:ea typeface="游ゴシック" panose="020B0400000000000000" pitchFamily="50" charset="-128"/>
              <a:cs typeface="+mn-cs"/>
            </a:endParaRPr>
          </a:p>
          <a:p>
            <a:pPr marL="0" indent="0" defTabSz="914383">
              <a:spcBef>
                <a:spcPts val="0"/>
              </a:spcBef>
              <a:spcAft>
                <a:spcPts val="0"/>
              </a:spcAft>
              <a:buClrTx/>
              <a:buNone/>
            </a:pPr>
            <a:endParaRPr lang="ja-JP" altLang="en-US" sz="2800" b="1" dirty="0">
              <a:solidFill>
                <a:prstClr val="black"/>
              </a:solidFill>
              <a:latin typeface="游ゴシック"/>
              <a:ea typeface="游ゴシック" panose="020B0400000000000000" pitchFamily="50" charset="-128"/>
              <a:cs typeface="+mn-cs"/>
            </a:endParaRPr>
          </a:p>
        </p:txBody>
      </p:sp>
      <p:sp>
        <p:nvSpPr>
          <p:cNvPr id="16" name="タイトル 15"/>
          <p:cNvSpPr>
            <a:spLocks noGrp="1"/>
          </p:cNvSpPr>
          <p:nvPr>
            <p:ph type="title"/>
          </p:nvPr>
        </p:nvSpPr>
        <p:spPr>
          <a:xfrm>
            <a:off x="1510394" y="1842334"/>
            <a:ext cx="6580733" cy="348109"/>
          </a:xfrm>
        </p:spPr>
        <p:txBody>
          <a:bodyPr/>
          <a:lstStyle/>
          <a:p>
            <a:r>
              <a:rPr kumimoji="1" lang="ja-JP" altLang="en-US" dirty="0" smtClean="0"/>
              <a:t>　</a:t>
            </a:r>
            <a:endParaRPr kumimoji="1" lang="ja-JP" altLang="en-US" dirty="0"/>
          </a:p>
        </p:txBody>
      </p:sp>
      <p:sp>
        <p:nvSpPr>
          <p:cNvPr id="36" name="テキスト ボックス 35"/>
          <p:cNvSpPr txBox="1"/>
          <p:nvPr/>
        </p:nvSpPr>
        <p:spPr>
          <a:xfrm>
            <a:off x="165821" y="2914475"/>
            <a:ext cx="9408471" cy="1446550"/>
          </a:xfrm>
          <a:prstGeom prst="rect">
            <a:avLst/>
          </a:prstGeom>
          <a:noFill/>
        </p:spPr>
        <p:txBody>
          <a:bodyPr wrap="square" rtlCol="0">
            <a:spAutoFit/>
          </a:bodyPr>
          <a:lstStyle/>
          <a:p>
            <a:pPr lvl="0">
              <a:defRPr/>
            </a:pPr>
            <a:r>
              <a:rPr kumimoji="0" lang="ja-JP" altLang="en-US" sz="20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川俣町では、子どもから高齢者まで住民ひとり一人が健康で笑顔があふれ、安心して暮らし続けられる社会を</a:t>
            </a:r>
            <a:r>
              <a:rPr kumimoji="0" lang="ja-JP" altLang="en-US" sz="2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めざし、平成３１年２月よりミツフジ</a:t>
            </a:r>
            <a:r>
              <a:rPr kumimoji="0" lang="ja-JP" altLang="en-US" sz="2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株式会社と連携して実証事業を行っております。</a:t>
            </a:r>
            <a:endParaRPr kumimoji="0" lang="en-US" altLang="ja-JP" sz="2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defRPr/>
            </a:pPr>
            <a:r>
              <a:rPr kumimoji="0" lang="ja-JP" altLang="en-US" sz="2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本事業への参加募集説明会を開催いたしますので、ぜひご参加ください。</a:t>
            </a:r>
            <a:endParaRPr kumimoji="0" lang="ja-JP" altLang="en-US" sz="2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bwMode="auto">
          <a:xfrm>
            <a:off x="283803" y="11837059"/>
            <a:ext cx="8936957" cy="734976"/>
          </a:xfrm>
          <a:prstGeom prst="rect">
            <a:avLst/>
          </a:prstGeom>
          <a:solidFill>
            <a:srgbClr val="22A8F0"/>
          </a:solidFill>
          <a:ln w="9525">
            <a:solidFill>
              <a:srgbClr val="B2B2B2"/>
            </a:solidFill>
            <a:miter lim="800000"/>
            <a:headEnd/>
            <a:tailEnd/>
          </a:ln>
          <a:effectLst/>
          <a:extLst/>
        </p:spPr>
        <p:txBody>
          <a:bodyPr wrap="none" rtlCol="0" anchor="ctr"/>
          <a:lstStyle/>
          <a:p>
            <a:pPr defTabSz="914383">
              <a:defRPr/>
            </a:pPr>
            <a:r>
              <a:rPr lang="en-US" altLang="ja-JP" sz="2000" b="1" dirty="0">
                <a:solidFill>
                  <a:prstClr val="black"/>
                </a:solidFill>
                <a:latin typeface="Calibri"/>
                <a:ea typeface="ＭＳ Ｐゴシック" panose="020B0600070205080204" pitchFamily="50" charset="-128"/>
              </a:rPr>
              <a:t>【</a:t>
            </a:r>
            <a:r>
              <a:rPr lang="ja-JP" altLang="en-US" sz="2000" b="1" dirty="0">
                <a:solidFill>
                  <a:prstClr val="black"/>
                </a:solidFill>
                <a:latin typeface="Calibri"/>
                <a:ea typeface="ＭＳ Ｐゴシック" panose="020B0600070205080204" pitchFamily="50" charset="-128"/>
              </a:rPr>
              <a:t>問い合わせ先</a:t>
            </a:r>
            <a:r>
              <a:rPr lang="en-US" altLang="ja-JP" sz="2000" b="1" dirty="0">
                <a:solidFill>
                  <a:prstClr val="black"/>
                </a:solidFill>
                <a:latin typeface="Calibri"/>
                <a:ea typeface="ＭＳ Ｐゴシック" panose="020B0600070205080204" pitchFamily="50" charset="-128"/>
              </a:rPr>
              <a:t>】</a:t>
            </a:r>
            <a:r>
              <a:rPr lang="ja-JP" altLang="en-US" sz="2200" b="1" dirty="0">
                <a:solidFill>
                  <a:prstClr val="black"/>
                </a:solidFill>
                <a:latin typeface="Calibri"/>
                <a:ea typeface="ＭＳ Ｐゴシック" panose="020B0600070205080204" pitchFamily="50" charset="-128"/>
              </a:rPr>
              <a:t>川俣町保健福祉課地域福祉係　５６６－２１１１内線</a:t>
            </a:r>
            <a:r>
              <a:rPr lang="ja-JP" altLang="en-US" sz="2200" b="1" dirty="0" smtClean="0">
                <a:solidFill>
                  <a:prstClr val="black"/>
                </a:solidFill>
                <a:latin typeface="Calibri"/>
                <a:ea typeface="ＭＳ Ｐゴシック" panose="020B0600070205080204" pitchFamily="50" charset="-128"/>
              </a:rPr>
              <a:t>１４０３</a:t>
            </a:r>
            <a:endParaRPr lang="en-US" altLang="ja-JP" sz="2200" b="1" dirty="0">
              <a:solidFill>
                <a:prstClr val="black"/>
              </a:solidFill>
              <a:latin typeface="Calibri"/>
              <a:ea typeface="ＭＳ Ｐゴシック" panose="020B0600070205080204" pitchFamily="50" charset="-128"/>
            </a:endParaRPr>
          </a:p>
        </p:txBody>
      </p:sp>
      <p:sp>
        <p:nvSpPr>
          <p:cNvPr id="3" name="テキスト ボックス 2"/>
          <p:cNvSpPr txBox="1"/>
          <p:nvPr/>
        </p:nvSpPr>
        <p:spPr>
          <a:xfrm>
            <a:off x="283804" y="10480926"/>
            <a:ext cx="8936957" cy="1231106"/>
          </a:xfrm>
          <a:prstGeom prst="rect">
            <a:avLst/>
          </a:prstGeom>
          <a:noFill/>
          <a:ln>
            <a:solidFill>
              <a:srgbClr val="000000"/>
            </a:solidFill>
          </a:ln>
        </p:spPr>
        <p:txBody>
          <a:bodyPr wrap="square" rtlCol="0">
            <a:spAutoFit/>
          </a:bodyPr>
          <a:lstStyle/>
          <a:p>
            <a:pPr>
              <a:defRPr/>
            </a:pPr>
            <a:r>
              <a:rPr lang="ja-JP" altLang="en-US" sz="1800" b="1" dirty="0">
                <a:solidFill>
                  <a:prstClr val="black"/>
                </a:solidFill>
              </a:rPr>
              <a:t>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ミツフジ株式会社とは・・・</a:t>
            </a:r>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企業誘致により川俣町西部工業団地に進出した企業です。　　　　　</a:t>
            </a:r>
            <a:endParaRPr lang="en-US" altLang="ja-JP"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京都で西陣織工場として創業したミツフジ株式会社は、糸に銀メッキを施した電極を備える新しいシャツを開発いたしました。このシャツから取得される生体情報（心拍や呼吸など）は医療機関等と一緒に解析され、利用者の健康管理や未病対策に役立つ情報として活用されています。</a:t>
            </a:r>
            <a:endParaRPr lang="en-US" altLang="ja-JP"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4">
            <a:extLst>
              <a:ext uri="{BEBA8EAE-BF5A-486C-A8C5-ECC9F3942E4B}">
                <a14:imgProps xmlns:a14="http://schemas.microsoft.com/office/drawing/2010/main">
                  <a14:imgLayer r:embed="rId5">
                    <a14:imgEffect>
                      <a14:backgroundRemoval t="2134" b="100000" l="9504" r="89256">
                        <a14:foregroundMark x1="37603" y1="45427" x2="37603" y2="45427"/>
                      </a14:backgroundRemoval>
                    </a14:imgEffect>
                  </a14:imgLayer>
                </a14:imgProps>
              </a:ext>
            </a:extLst>
          </a:blip>
          <a:stretch>
            <a:fillRect/>
          </a:stretch>
        </p:blipFill>
        <p:spPr>
          <a:xfrm>
            <a:off x="7470197" y="306682"/>
            <a:ext cx="2071309" cy="2802376"/>
          </a:xfrm>
          <a:prstGeom prst="rect">
            <a:avLst/>
          </a:prstGeom>
        </p:spPr>
      </p:pic>
      <p:sp>
        <p:nvSpPr>
          <p:cNvPr id="5" name="角丸四角形 4"/>
          <p:cNvSpPr/>
          <p:nvPr/>
        </p:nvSpPr>
        <p:spPr bwMode="auto">
          <a:xfrm>
            <a:off x="283804" y="34574"/>
            <a:ext cx="3580691" cy="672619"/>
          </a:xfrm>
          <a:prstGeom prst="round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r>
              <a:rPr kumimoji="0" lang="ja-JP" altLang="en-US" sz="2400" b="1" dirty="0" smtClean="0">
                <a:latin typeface="Meiryo UI" panose="020B0604030504040204" pitchFamily="50" charset="-128"/>
                <a:ea typeface="Meiryo UI" panose="020B0604030504040204" pitchFamily="50" charset="-128"/>
              </a:rPr>
              <a:t>川俣町役場から</a:t>
            </a:r>
            <a:r>
              <a:rPr kumimoji="0" lang="ja-JP" altLang="en-US" sz="2400" b="1" dirty="0">
                <a:latin typeface="Meiryo UI" panose="020B0604030504040204" pitchFamily="50" charset="-128"/>
                <a:ea typeface="Meiryo UI" panose="020B0604030504040204" pitchFamily="50" charset="-128"/>
              </a:rPr>
              <a:t>のお知らせ</a:t>
            </a:r>
          </a:p>
        </p:txBody>
      </p:sp>
      <p:grpSp>
        <p:nvGrpSpPr>
          <p:cNvPr id="22" name="グループ化 21"/>
          <p:cNvGrpSpPr/>
          <p:nvPr/>
        </p:nvGrpSpPr>
        <p:grpSpPr>
          <a:xfrm>
            <a:off x="493359" y="4381788"/>
            <a:ext cx="6616552" cy="2294884"/>
            <a:chOff x="3856834" y="5750106"/>
            <a:chExt cx="5775807" cy="2294884"/>
          </a:xfrm>
        </p:grpSpPr>
        <p:sp>
          <p:nvSpPr>
            <p:cNvPr id="21" name="正方形/長方形 20"/>
            <p:cNvSpPr/>
            <p:nvPr/>
          </p:nvSpPr>
          <p:spPr bwMode="auto">
            <a:xfrm>
              <a:off x="3879851" y="6379748"/>
              <a:ext cx="5752790" cy="1665242"/>
            </a:xfrm>
            <a:prstGeom prst="rect">
              <a:avLst/>
            </a:prstGeom>
            <a:noFill/>
            <a:ln w="12700">
              <a:noFill/>
              <a:miter lim="800000"/>
              <a:headEnd/>
              <a:tailEnd/>
            </a:ln>
            <a:effectLst/>
            <a:extLst/>
          </p:spPr>
          <p:txBody>
            <a:bodyPr wrap="none" rtlCol="0" anchor="ctr"/>
            <a:lstStyle/>
            <a:p>
              <a:pPr lvl="0">
                <a:defRPr/>
              </a:pPr>
              <a:r>
                <a:rPr kumimoji="0" lang="en-US" altLang="ja-JP" sz="2200" dirty="0" smtClean="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日 時 </a:t>
              </a:r>
              <a:r>
                <a:rPr kumimoji="0" lang="en-US" altLang="ja-JP" sz="2200" dirty="0" smtClean="0">
                  <a:solidFill>
                    <a:prstClr val="black"/>
                  </a:solidFill>
                  <a:latin typeface="Meiryo UI" panose="020B0604030504040204" pitchFamily="50" charset="-128"/>
                  <a:ea typeface="Meiryo UI" panose="020B0604030504040204" pitchFamily="50" charset="-128"/>
                </a:rPr>
                <a:t>】</a:t>
              </a:r>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令和元年１２月２３日（月）</a:t>
              </a:r>
              <a:endParaRPr kumimoji="0" lang="en-US" altLang="ja-JP" sz="2200" dirty="0" smtClean="0">
                <a:solidFill>
                  <a:prstClr val="black"/>
                </a:solidFill>
                <a:latin typeface="Meiryo UI" panose="020B0604030504040204" pitchFamily="50" charset="-128"/>
                <a:ea typeface="Meiryo UI" panose="020B0604030504040204" pitchFamily="50" charset="-128"/>
              </a:endParaRPr>
            </a:p>
            <a:p>
              <a:pPr lvl="0">
                <a:defRPr/>
              </a:pPr>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　　　  　 ①午後２：００～３：００</a:t>
              </a:r>
              <a:endParaRPr kumimoji="0" lang="en-US" altLang="ja-JP" sz="2200" dirty="0" smtClean="0">
                <a:solidFill>
                  <a:prstClr val="black"/>
                </a:solidFill>
                <a:latin typeface="Meiryo UI" panose="020B0604030504040204" pitchFamily="50" charset="-128"/>
                <a:ea typeface="Meiryo UI" panose="020B0604030504040204" pitchFamily="50" charset="-128"/>
              </a:endParaRPr>
            </a:p>
            <a:p>
              <a:pPr lvl="0">
                <a:defRPr/>
              </a:pPr>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　　　　   ②午後７：００～８：００</a:t>
              </a:r>
              <a:endParaRPr kumimoji="0" lang="en-US" altLang="ja-JP" sz="2200" dirty="0" smtClean="0">
                <a:solidFill>
                  <a:prstClr val="black"/>
                </a:solidFill>
                <a:latin typeface="Meiryo UI" panose="020B0604030504040204" pitchFamily="50" charset="-128"/>
                <a:ea typeface="Meiryo UI" panose="020B0604030504040204" pitchFamily="50" charset="-128"/>
              </a:endParaRPr>
            </a:p>
            <a:p>
              <a:pPr lvl="0">
                <a:defRPr/>
              </a:pPr>
              <a:r>
                <a:rPr kumimoji="0" lang="en-US" altLang="ja-JP" sz="2200" dirty="0">
                  <a:solidFill>
                    <a:prstClr val="black"/>
                  </a:solidFill>
                  <a:latin typeface="Meiryo UI" panose="020B0604030504040204" pitchFamily="50" charset="-128"/>
                  <a:ea typeface="Meiryo UI" panose="020B0604030504040204" pitchFamily="50" charset="-128"/>
                </a:rPr>
                <a:t> </a:t>
              </a:r>
              <a:r>
                <a:rPr kumimoji="0" lang="en-US" altLang="ja-JP" sz="2200" dirty="0" smtClean="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①、②どちらかにご参加ください。</a:t>
              </a:r>
              <a:endParaRPr kumimoji="0" lang="en-US" altLang="ja-JP" sz="2200" dirty="0" smtClean="0">
                <a:solidFill>
                  <a:prstClr val="black"/>
                </a:solidFill>
                <a:latin typeface="Meiryo UI" panose="020B0604030504040204" pitchFamily="50" charset="-128"/>
                <a:ea typeface="Meiryo UI" panose="020B0604030504040204" pitchFamily="50" charset="-128"/>
              </a:endParaRPr>
            </a:p>
            <a:p>
              <a:pPr lvl="0">
                <a:defRPr/>
              </a:pPr>
              <a:r>
                <a:rPr kumimoji="0" lang="en-US" altLang="ja-JP" sz="2200" dirty="0" smtClean="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場 所 </a:t>
              </a:r>
              <a:r>
                <a:rPr kumimoji="0" lang="en-US" altLang="ja-JP" sz="2200" dirty="0" smtClean="0">
                  <a:solidFill>
                    <a:prstClr val="black"/>
                  </a:solidFill>
                  <a:latin typeface="Meiryo UI" panose="020B0604030504040204" pitchFamily="50" charset="-128"/>
                  <a:ea typeface="Meiryo UI" panose="020B0604030504040204" pitchFamily="50" charset="-128"/>
                </a:rPr>
                <a:t>】</a:t>
              </a:r>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川俣町役場３階大会議室</a:t>
              </a:r>
              <a:endParaRPr kumimoji="0" lang="en-US" altLang="ja-JP" sz="2200" dirty="0" smtClean="0">
                <a:solidFill>
                  <a:prstClr val="black"/>
                </a:solidFill>
                <a:latin typeface="Meiryo UI" panose="020B0604030504040204" pitchFamily="50" charset="-128"/>
                <a:ea typeface="Meiryo UI" panose="020B0604030504040204" pitchFamily="50" charset="-128"/>
              </a:endParaRPr>
            </a:p>
            <a:p>
              <a:pPr lvl="0">
                <a:defRPr/>
              </a:pPr>
              <a:r>
                <a:rPr kumimoji="0" lang="en-US" altLang="ja-JP" sz="2200" dirty="0" smtClean="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申 込 </a:t>
              </a:r>
              <a:r>
                <a:rPr kumimoji="0" lang="en-US" altLang="ja-JP" sz="2200" dirty="0" smtClean="0">
                  <a:solidFill>
                    <a:prstClr val="black"/>
                  </a:solidFill>
                  <a:latin typeface="Meiryo UI" panose="020B0604030504040204" pitchFamily="50" charset="-128"/>
                  <a:ea typeface="Meiryo UI" panose="020B0604030504040204" pitchFamily="50" charset="-128"/>
                </a:rPr>
                <a:t>】</a:t>
              </a:r>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ja-JP" altLang="en-US" sz="2200" dirty="0" smtClean="0">
                  <a:solidFill>
                    <a:prstClr val="black"/>
                  </a:solidFill>
                  <a:latin typeface="Meiryo UI" panose="020B0604030504040204" pitchFamily="50" charset="-128"/>
                  <a:ea typeface="Meiryo UI" panose="020B0604030504040204" pitchFamily="50" charset="-128"/>
                </a:rPr>
                <a:t>不要です。</a:t>
              </a:r>
              <a:endParaRPr kumimoji="0" lang="ja-JP" altLang="en-US" sz="2200" dirty="0">
                <a:solidFill>
                  <a:prstClr val="black"/>
                </a:solidFill>
                <a:latin typeface="Meiryo UI" panose="020B0604030504040204" pitchFamily="50" charset="-128"/>
                <a:ea typeface="Meiryo UI" panose="020B0604030504040204" pitchFamily="50" charset="-128"/>
              </a:endParaRPr>
            </a:p>
          </p:txBody>
        </p:sp>
        <p:sp>
          <p:nvSpPr>
            <p:cNvPr id="20" name="角丸四角形 19"/>
            <p:cNvSpPr/>
            <p:nvPr/>
          </p:nvSpPr>
          <p:spPr bwMode="auto">
            <a:xfrm>
              <a:off x="3856834" y="5750106"/>
              <a:ext cx="1218233" cy="355409"/>
            </a:xfrm>
            <a:prstGeom prst="round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2200" b="1" dirty="0">
                  <a:latin typeface="Meiryo UI" panose="020B0604030504040204" pitchFamily="50" charset="-128"/>
                  <a:ea typeface="Meiryo UI" panose="020B0604030504040204" pitchFamily="50" charset="-128"/>
                </a:rPr>
                <a:t>説明会</a:t>
              </a:r>
            </a:p>
          </p:txBody>
        </p:sp>
      </p:grpSp>
      <p:sp>
        <p:nvSpPr>
          <p:cNvPr id="23" name="テキスト ボックス 22"/>
          <p:cNvSpPr txBox="1"/>
          <p:nvPr/>
        </p:nvSpPr>
        <p:spPr>
          <a:xfrm>
            <a:off x="1888922" y="6950905"/>
            <a:ext cx="4497345" cy="800989"/>
          </a:xfrm>
          <a:prstGeom prst="rect">
            <a:avLst/>
          </a:prstGeom>
          <a:noFill/>
        </p:spPr>
        <p:txBody>
          <a:bodyPr wrap="square" rtlCol="0">
            <a:spAutoFit/>
          </a:bodyPr>
          <a:lstStyle/>
          <a:p>
            <a:pPr lvl="0"/>
            <a:r>
              <a:rPr kumimoji="0" lang="ja-JP" altLang="en-US" sz="2200" dirty="0">
                <a:solidFill>
                  <a:prstClr val="black"/>
                </a:solidFill>
                <a:latin typeface="Meiryo UI" panose="020B0604030504040204" pitchFamily="50" charset="-128"/>
                <a:ea typeface="Meiryo UI" panose="020B0604030504040204" pitchFamily="50" charset="-128"/>
              </a:rPr>
              <a:t> （</a:t>
            </a:r>
            <a:r>
              <a:rPr kumimoji="0" lang="en-US" altLang="ja-JP" sz="2200" dirty="0">
                <a:solidFill>
                  <a:prstClr val="black"/>
                </a:solidFill>
                <a:latin typeface="Meiryo UI" panose="020B0604030504040204" pitchFamily="50" charset="-128"/>
                <a:ea typeface="Meiryo UI" panose="020B0604030504040204" pitchFamily="50" charset="-128"/>
              </a:rPr>
              <a:t>※</a:t>
            </a:r>
            <a:r>
              <a:rPr kumimoji="0" lang="ja-JP" altLang="en-US" sz="2200" dirty="0">
                <a:solidFill>
                  <a:prstClr val="black"/>
                </a:solidFill>
                <a:latin typeface="Meiryo UI" panose="020B0604030504040204" pitchFamily="50" charset="-128"/>
                <a:ea typeface="Meiryo UI" panose="020B0604030504040204" pitchFamily="50" charset="-128"/>
              </a:rPr>
              <a:t>詳しくは説明会にて）</a:t>
            </a:r>
            <a:endParaRPr kumimoji="0" lang="en-US" altLang="ja-JP" sz="2200" dirty="0">
              <a:solidFill>
                <a:prstClr val="black"/>
              </a:solidFill>
              <a:latin typeface="Meiryo UI" panose="020B0604030504040204" pitchFamily="50" charset="-128"/>
              <a:ea typeface="Meiryo UI" panose="020B0604030504040204" pitchFamily="50" charset="-128"/>
            </a:endParaRPr>
          </a:p>
          <a:p>
            <a:endParaRPr lang="ja-JP" altLang="en-US" sz="2405"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124613" y="9421388"/>
            <a:ext cx="5672204" cy="769441"/>
          </a:xfrm>
          <a:prstGeom prst="rect">
            <a:avLst/>
          </a:prstGeom>
          <a:noFill/>
        </p:spPr>
        <p:txBody>
          <a:bodyPr wrap="square" rtlCol="0">
            <a:spAutoFit/>
          </a:bodyPr>
          <a:lstStyle/>
          <a:p>
            <a:r>
              <a:rPr kumimoji="0" lang="ja-JP" altLang="en-US" sz="2200" dirty="0">
                <a:solidFill>
                  <a:prstClr val="black"/>
                </a:solidFill>
                <a:latin typeface="Meiryo UI" panose="020B0604030504040204" pitchFamily="50" charset="-128"/>
                <a:ea typeface="Meiryo UI" panose="020B0604030504040204" pitchFamily="50" charset="-128"/>
              </a:rPr>
              <a:t>糸に銀メッキを施した電極を備えるシャツを</a:t>
            </a:r>
            <a:r>
              <a:rPr kumimoji="0" lang="ja-JP" altLang="en-US" sz="2200" dirty="0" smtClean="0">
                <a:solidFill>
                  <a:prstClr val="black"/>
                </a:solidFill>
                <a:latin typeface="Meiryo UI" panose="020B0604030504040204" pitchFamily="50" charset="-128"/>
                <a:ea typeface="Meiryo UI" panose="020B0604030504040204" pitchFamily="50" charset="-128"/>
              </a:rPr>
              <a:t>着用し、心拍数等の生体情報の計測を行います。</a:t>
            </a:r>
            <a:endParaRPr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439953" y="1777467"/>
            <a:ext cx="8065899" cy="954107"/>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latin typeface="Meiryo UI" panose="020B0604030504040204" pitchFamily="50" charset="-128"/>
                <a:ea typeface="Meiryo UI" panose="020B0604030504040204" pitchFamily="50" charset="-128"/>
                <a:cs typeface="Meiryo UI" panose="020B0604030504040204" pitchFamily="50" charset="-128"/>
              </a:rPr>
              <a:t>川俣町健康</a:t>
            </a:r>
            <a:r>
              <a:rPr lang="ja-JP" altLang="en-US" sz="2800" b="1" u="sng" dirty="0">
                <a:latin typeface="Meiryo UI" panose="020B0604030504040204" pitchFamily="50" charset="-128"/>
                <a:ea typeface="Meiryo UI" panose="020B0604030504040204" pitchFamily="50" charset="-128"/>
                <a:cs typeface="Meiryo UI" panose="020B0604030504040204" pitchFamily="50" charset="-128"/>
              </a:rPr>
              <a:t>で安全・安心な</a:t>
            </a:r>
            <a:endParaRPr lang="en-US" altLang="ja-JP" sz="24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b="1" u="sng" dirty="0">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2800" b="1" u="sng" dirty="0" smtClean="0">
                <a:latin typeface="Meiryo UI" panose="020B0604030504040204" pitchFamily="50" charset="-128"/>
                <a:ea typeface="Meiryo UI" panose="020B0604030504040204" pitchFamily="50" charset="-128"/>
                <a:cs typeface="Meiryo UI" panose="020B0604030504040204" pitchFamily="50" charset="-128"/>
              </a:rPr>
              <a:t>プロジェクト</a:t>
            </a:r>
            <a:r>
              <a:rPr lang="en-US" altLang="ja-JP" sz="28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latin typeface="Meiryo UI" panose="020B0604030504040204" pitchFamily="50" charset="-128"/>
                <a:ea typeface="Meiryo UI" panose="020B0604030504040204" pitchFamily="50" charset="-128"/>
                <a:cs typeface="Meiryo UI" panose="020B0604030504040204" pitchFamily="50" charset="-128"/>
              </a:rPr>
              <a:t> 第</a:t>
            </a:r>
            <a:r>
              <a:rPr lang="ja-JP" altLang="en-US" sz="2800" b="1" u="sng"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2800" b="1" u="sng"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2800" b="1" u="sng" dirty="0">
                <a:latin typeface="Meiryo UI" panose="020B0604030504040204" pitchFamily="50" charset="-128"/>
                <a:ea typeface="Meiryo UI" panose="020B0604030504040204" pitchFamily="50" charset="-128"/>
                <a:cs typeface="Meiryo UI" panose="020B0604030504040204" pitchFamily="50" charset="-128"/>
              </a:rPr>
              <a:t>実証</a:t>
            </a:r>
          </a:p>
        </p:txBody>
      </p:sp>
      <p:pic>
        <p:nvPicPr>
          <p:cNvPr id="10" name="図 9"/>
          <p:cNvPicPr>
            <a:picLocks noChangeAspect="1"/>
          </p:cNvPicPr>
          <p:nvPr/>
        </p:nvPicPr>
        <p:blipFill>
          <a:blip r:embed="rId6">
            <a:extLst>
              <a:ext uri="{BEBA8EAE-BF5A-486C-A8C5-ECC9F3942E4B}">
                <a14:imgProps xmlns:a14="http://schemas.microsoft.com/office/drawing/2010/main">
                  <a14:imgLayer r:embed="rId7">
                    <a14:imgEffect>
                      <a14:backgroundRemoval t="9581" b="94611" l="0" r="89773">
                        <a14:foregroundMark x1="14205" y1="68263" x2="14205" y2="68263"/>
                      </a14:backgroundRemoval>
                    </a14:imgEffect>
                  </a14:imgLayer>
                </a14:imgProps>
              </a:ext>
            </a:extLst>
          </a:blip>
          <a:stretch>
            <a:fillRect/>
          </a:stretch>
        </p:blipFill>
        <p:spPr>
          <a:xfrm rot="316497">
            <a:off x="7588291" y="5418539"/>
            <a:ext cx="2062664" cy="1957188"/>
          </a:xfrm>
          <a:prstGeom prst="rect">
            <a:avLst/>
          </a:prstGeom>
        </p:spPr>
      </p:pic>
      <p:sp>
        <p:nvSpPr>
          <p:cNvPr id="25" name="テキスト ボックス 24"/>
          <p:cNvSpPr txBox="1"/>
          <p:nvPr/>
        </p:nvSpPr>
        <p:spPr>
          <a:xfrm>
            <a:off x="2114612" y="7470186"/>
            <a:ext cx="6829261" cy="1446550"/>
          </a:xfrm>
          <a:prstGeom prst="rect">
            <a:avLst/>
          </a:prstGeom>
          <a:noFill/>
        </p:spPr>
        <p:txBody>
          <a:bodyPr wrap="square" rtlCol="0">
            <a:spAutoFit/>
          </a:bodyPr>
          <a:lstStyle/>
          <a:p>
            <a:pPr lvl="0">
              <a:defRPr/>
            </a:pPr>
            <a:r>
              <a:rPr kumimoji="0" lang="ja-JP" altLang="en-US" sz="2200" dirty="0">
                <a:solidFill>
                  <a:prstClr val="black"/>
                </a:solidFill>
                <a:latin typeface="Meiryo UI" panose="020B0604030504040204" pitchFamily="50" charset="-128"/>
                <a:ea typeface="Meiryo UI" panose="020B0604030504040204" pitchFamily="50" charset="-128"/>
              </a:rPr>
              <a:t>着用するだけで心拍数などの情報を取得できるシャツを利用し、地域住民の健康を見守る安全・安心な公共サービスの提供をめざします。</a:t>
            </a:r>
            <a:endParaRPr kumimoji="0" lang="en-US" altLang="ja-JP" sz="2200" dirty="0">
              <a:solidFill>
                <a:prstClr val="black"/>
              </a:solidFill>
              <a:latin typeface="Meiryo UI" panose="020B0604030504040204" pitchFamily="50" charset="-128"/>
              <a:ea typeface="Meiryo UI" panose="020B0604030504040204" pitchFamily="50" charset="-128"/>
            </a:endParaRPr>
          </a:p>
          <a:p>
            <a:pPr lvl="0">
              <a:defRPr/>
            </a:pPr>
            <a:r>
              <a:rPr kumimoji="0" lang="ja-JP" altLang="en-US" sz="2200" dirty="0">
                <a:solidFill>
                  <a:prstClr val="black"/>
                </a:solidFill>
                <a:latin typeface="Meiryo UI" panose="020B0604030504040204" pitchFamily="50" charset="-128"/>
                <a:ea typeface="Meiryo UI" panose="020B0604030504040204" pitchFamily="50" charset="-128"/>
              </a:rPr>
              <a:t>取得</a:t>
            </a:r>
            <a:r>
              <a:rPr kumimoji="0" lang="ja-JP" altLang="en-US" sz="2200" dirty="0" smtClean="0">
                <a:solidFill>
                  <a:prstClr val="black"/>
                </a:solidFill>
                <a:latin typeface="Meiryo UI" panose="020B0604030504040204" pitchFamily="50" charset="-128"/>
                <a:ea typeface="Meiryo UI" panose="020B0604030504040204" pitchFamily="50" charset="-128"/>
              </a:rPr>
              <a:t>情報を日々の健康</a:t>
            </a:r>
            <a:r>
              <a:rPr kumimoji="0" lang="ja-JP" altLang="en-US" sz="2200" dirty="0">
                <a:solidFill>
                  <a:prstClr val="black"/>
                </a:solidFill>
                <a:latin typeface="Meiryo UI" panose="020B0604030504040204" pitchFamily="50" charset="-128"/>
                <a:ea typeface="Meiryo UI" panose="020B0604030504040204" pitchFamily="50" charset="-128"/>
              </a:rPr>
              <a:t>管理にお役立ていただけます。</a:t>
            </a:r>
            <a:endParaRPr kumimoji="0" lang="en-US" altLang="ja-JP" sz="2200" dirty="0">
              <a:solidFill>
                <a:prstClr val="black"/>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31636" y="7470704"/>
            <a:ext cx="1610266" cy="430887"/>
          </a:xfrm>
          <a:prstGeom prst="rect">
            <a:avLst/>
          </a:prstGeom>
          <a:noFill/>
        </p:spPr>
        <p:txBody>
          <a:bodyPr wrap="square" rtlCol="0">
            <a:spAutoFit/>
          </a:bodyPr>
          <a:lstStyle/>
          <a:p>
            <a:r>
              <a:rPr kumimoji="0" lang="en-US" altLang="ja-JP" sz="2200" dirty="0" smtClean="0">
                <a:solidFill>
                  <a:prstClr val="black"/>
                </a:solidFill>
                <a:latin typeface="Meiryo UI" panose="020B0604030504040204" pitchFamily="50" charset="-128"/>
                <a:ea typeface="Meiryo UI" panose="020B0604030504040204" pitchFamily="50" charset="-128"/>
              </a:rPr>
              <a:t>【</a:t>
            </a:r>
            <a:r>
              <a:rPr kumimoji="0" lang="ja-JP" altLang="en-US" sz="2200" dirty="0" smtClean="0">
                <a:solidFill>
                  <a:prstClr val="black"/>
                </a:solidFill>
                <a:latin typeface="Meiryo UI" panose="020B0604030504040204" pitchFamily="50" charset="-128"/>
                <a:ea typeface="Meiryo UI" panose="020B0604030504040204" pitchFamily="50" charset="-128"/>
              </a:rPr>
              <a:t>実証内容</a:t>
            </a:r>
            <a:r>
              <a:rPr kumimoji="0" lang="en-US" altLang="ja-JP" sz="2200" dirty="0" smtClean="0">
                <a:solidFill>
                  <a:prstClr val="black"/>
                </a:solidFill>
                <a:latin typeface="Meiryo UI" panose="020B0604030504040204" pitchFamily="50" charset="-128"/>
                <a:ea typeface="Meiryo UI" panose="020B0604030504040204" pitchFamily="50" charset="-128"/>
              </a:rPr>
              <a:t>】</a:t>
            </a:r>
            <a:endParaRPr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531636" y="8948148"/>
            <a:ext cx="1610267"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参加要件</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534011" y="9399798"/>
            <a:ext cx="1580601" cy="430887"/>
          </a:xfrm>
          <a:prstGeom prst="rect">
            <a:avLst/>
          </a:prstGeom>
          <a:noFill/>
        </p:spPr>
        <p:txBody>
          <a:bodyPr wrap="square" rtlCol="0">
            <a:spAutoFit/>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実施方法</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円形吹き出し 28"/>
          <p:cNvSpPr/>
          <p:nvPr/>
        </p:nvSpPr>
        <p:spPr bwMode="auto">
          <a:xfrm>
            <a:off x="5548554" y="4602483"/>
            <a:ext cx="3122714" cy="1390738"/>
          </a:xfrm>
          <a:prstGeom prst="wedgeEllipseCallout">
            <a:avLst>
              <a:gd name="adj1" fmla="val 8058"/>
              <a:gd name="adj2" fmla="val 69557"/>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940443" y="4788623"/>
            <a:ext cx="2612379" cy="1015663"/>
          </a:xfrm>
          <a:prstGeom prst="rect">
            <a:avLst/>
          </a:prstGeom>
          <a:noFill/>
        </p:spPr>
        <p:txBody>
          <a:bodyPr wrap="square" rtlCol="0">
            <a:spAutoFit/>
          </a:bodyPr>
          <a:lstStyle/>
          <a:p>
            <a:r>
              <a:rPr lang="ja-JP" altLang="en-US" sz="2000" b="1" dirty="0">
                <a:latin typeface="HG創英角ｺﾞｼｯｸUB" panose="020B0909000000000000" pitchFamily="49" charset="-128"/>
                <a:ea typeface="HG創英角ｺﾞｼｯｸUB" panose="020B0909000000000000" pitchFamily="49" charset="-128"/>
                <a:cs typeface="Meiryo UI" panose="020B0604030504040204" pitchFamily="50" charset="-128"/>
              </a:rPr>
              <a:t>前回多くの参加者がみんなにオススメ</a:t>
            </a:r>
            <a:endParaRPr lang="en-US" altLang="ja-JP" sz="2000" b="1" dirty="0">
              <a:latin typeface="HG創英角ｺﾞｼｯｸUB" panose="020B0909000000000000" pitchFamily="49" charset="-128"/>
              <a:ea typeface="HG創英角ｺﾞｼｯｸUB" panose="020B0909000000000000" pitchFamily="49" charset="-128"/>
              <a:cs typeface="Meiryo UI" panose="020B0604030504040204" pitchFamily="50" charset="-128"/>
            </a:endParaRPr>
          </a:p>
          <a:p>
            <a:r>
              <a:rPr lang="ja-JP" altLang="en-US" sz="2000" b="1" dirty="0">
                <a:latin typeface="HG創英角ｺﾞｼｯｸUB" panose="020B0909000000000000" pitchFamily="49" charset="-128"/>
                <a:ea typeface="HG創英角ｺﾞｼｯｸUB" panose="020B0909000000000000" pitchFamily="49" charset="-128"/>
                <a:cs typeface="Meiryo UI" panose="020B0604030504040204" pitchFamily="50" charset="-128"/>
              </a:rPr>
              <a:t>したいと回答</a:t>
            </a:r>
            <a:r>
              <a:rPr lang="ja-JP" altLang="en-US" sz="2000" dirty="0">
                <a:latin typeface="HGS創英角ﾎﾟｯﾌﾟ体" panose="040B0A00000000000000" pitchFamily="50" charset="-128"/>
                <a:ea typeface="HGS創英角ﾎﾟｯﾌﾟ体" panose="040B0A00000000000000" pitchFamily="50" charset="-128"/>
                <a:cs typeface="Meiryo UI" panose="020B0604030504040204" pitchFamily="50" charset="-128"/>
              </a:rPr>
              <a:t>！</a:t>
            </a:r>
            <a:endParaRPr lang="en-US" altLang="ja-JP" sz="2000" dirty="0">
              <a:latin typeface="HGS創英角ﾎﾟｯﾌﾟ体" panose="040B0A00000000000000" pitchFamily="50" charset="-128"/>
              <a:ea typeface="HGS創英角ﾎﾟｯﾌﾟ体" panose="040B0A00000000000000" pitchFamily="50" charset="-128"/>
              <a:cs typeface="Meiryo UI" panose="020B0604030504040204" pitchFamily="50" charset="-128"/>
            </a:endParaRPr>
          </a:p>
        </p:txBody>
      </p:sp>
      <p:sp>
        <p:nvSpPr>
          <p:cNvPr id="31" name="テキスト ボックス 30"/>
          <p:cNvSpPr txBox="1"/>
          <p:nvPr/>
        </p:nvSpPr>
        <p:spPr>
          <a:xfrm>
            <a:off x="155612" y="1062848"/>
            <a:ext cx="7551293" cy="830997"/>
          </a:xfrm>
          <a:prstGeom prst="rect">
            <a:avLst/>
          </a:prstGeom>
          <a:noFill/>
        </p:spPr>
        <p:txBody>
          <a:bodyPr wrap="square" rtlCol="0">
            <a:spAutoFit/>
          </a:bodyPr>
          <a:lstStyle/>
          <a:p>
            <a:pPr algn="ctr" defTabSz="914236">
              <a:defRPr/>
            </a:pPr>
            <a:r>
              <a:rPr lang="ja-JP" altLang="en-US" sz="4800" b="1"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参加者募集説明会</a:t>
            </a:r>
            <a:r>
              <a:rPr lang="ja-JP" altLang="en-US" sz="4400" b="1"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のご案内</a:t>
            </a:r>
            <a:endParaRPr lang="ja-JP" altLang="en-US" sz="4800" b="1"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1714171268"/>
              </p:ext>
            </p:extLst>
          </p:nvPr>
        </p:nvGraphicFramePr>
        <p:xfrm>
          <a:off x="10079037" y="6588797"/>
          <a:ext cx="3657600" cy="180975"/>
        </p:xfrm>
        <a:graphic>
          <a:graphicData uri="http://schemas.openxmlformats.org/presentationml/2006/ole">
            <mc:AlternateContent xmlns:mc="http://schemas.openxmlformats.org/markup-compatibility/2006">
              <mc:Choice xmlns:v="urn:schemas-microsoft-com:vml" Requires="v">
                <p:oleObj spid="_x0000_s1133" name="ワードパッド ドキュメント" r:id="rId8" imgW="3657600" imgH="181440" progId="WordPad.Document.1">
                  <p:embed/>
                </p:oleObj>
              </mc:Choice>
              <mc:Fallback>
                <p:oleObj name="ワードパッド ドキュメント" r:id="rId8" imgW="3657600" imgH="181440" progId="WordPad.Document.1">
                  <p:embed/>
                  <p:pic>
                    <p:nvPicPr>
                      <p:cNvPr id="0" name=""/>
                      <p:cNvPicPr/>
                      <p:nvPr/>
                    </p:nvPicPr>
                    <p:blipFill>
                      <a:blip r:embed="rId9"/>
                      <a:stretch>
                        <a:fillRect/>
                      </a:stretch>
                    </p:blipFill>
                    <p:spPr>
                      <a:xfrm>
                        <a:off x="10079037" y="6588797"/>
                        <a:ext cx="3657600" cy="180975"/>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3429181022"/>
              </p:ext>
            </p:extLst>
          </p:nvPr>
        </p:nvGraphicFramePr>
        <p:xfrm>
          <a:off x="11636110" y="5768696"/>
          <a:ext cx="4572000" cy="2430463"/>
        </p:xfrm>
        <a:graphic>
          <a:graphicData uri="http://schemas.openxmlformats.org/presentationml/2006/ole">
            <mc:AlternateContent xmlns:mc="http://schemas.openxmlformats.org/markup-compatibility/2006">
              <mc:Choice xmlns:v="urn:schemas-microsoft-com:vml" Requires="v">
                <p:oleObj spid="_x0000_s1134" name="文書" r:id="rId10" imgW="8956246" imgH="4761007" progId="Word.Document.12">
                  <p:embed/>
                </p:oleObj>
              </mc:Choice>
              <mc:Fallback>
                <p:oleObj name="文書" r:id="rId10" imgW="8956246" imgH="4761007" progId="Word.Document.12">
                  <p:embed/>
                  <p:pic>
                    <p:nvPicPr>
                      <p:cNvPr id="0" name=""/>
                      <p:cNvPicPr/>
                      <p:nvPr/>
                    </p:nvPicPr>
                    <p:blipFill>
                      <a:blip r:embed="rId11"/>
                      <a:stretch>
                        <a:fillRect/>
                      </a:stretch>
                    </p:blipFill>
                    <p:spPr>
                      <a:xfrm>
                        <a:off x="11636110" y="5768696"/>
                        <a:ext cx="4572000" cy="2430463"/>
                      </a:xfrm>
                      <a:prstGeom prst="rect">
                        <a:avLst/>
                      </a:prstGeom>
                    </p:spPr>
                  </p:pic>
                </p:oleObj>
              </mc:Fallback>
            </mc:AlternateContent>
          </a:graphicData>
        </a:graphic>
      </p:graphicFrame>
      <p:graphicFrame>
        <p:nvGraphicFramePr>
          <p:cNvPr id="19" name="オブジェクト 18"/>
          <p:cNvGraphicFramePr>
            <a:graphicFrameLocks noChangeAspect="1"/>
          </p:cNvGraphicFramePr>
          <p:nvPr>
            <p:extLst>
              <p:ext uri="{D42A27DB-BD31-4B8C-83A1-F6EECF244321}">
                <p14:modId xmlns:p14="http://schemas.microsoft.com/office/powerpoint/2010/main" val="3747325304"/>
              </p:ext>
            </p:extLst>
          </p:nvPr>
        </p:nvGraphicFramePr>
        <p:xfrm>
          <a:off x="11039475" y="4498975"/>
          <a:ext cx="5394325" cy="3041650"/>
        </p:xfrm>
        <a:graphic>
          <a:graphicData uri="http://schemas.openxmlformats.org/presentationml/2006/ole">
            <mc:AlternateContent xmlns:mc="http://schemas.openxmlformats.org/markup-compatibility/2006">
              <mc:Choice xmlns:v="urn:schemas-microsoft-com:vml" Requires="v">
                <p:oleObj spid="_x0000_s1135" name="文書" r:id="rId12" imgW="5394960" imgH="3039160" progId="Word.Document.12">
                  <p:embed/>
                </p:oleObj>
              </mc:Choice>
              <mc:Fallback>
                <p:oleObj name="文書" r:id="rId12" imgW="5394960" imgH="3039160" progId="Word.Document.12">
                  <p:embed/>
                  <p:pic>
                    <p:nvPicPr>
                      <p:cNvPr id="0" name=""/>
                      <p:cNvPicPr/>
                      <p:nvPr/>
                    </p:nvPicPr>
                    <p:blipFill>
                      <a:blip r:embed="rId13"/>
                      <a:stretch>
                        <a:fillRect/>
                      </a:stretch>
                    </p:blipFill>
                    <p:spPr>
                      <a:xfrm>
                        <a:off x="11039475" y="4498975"/>
                        <a:ext cx="5394325" cy="3041650"/>
                      </a:xfrm>
                      <a:prstGeom prst="rect">
                        <a:avLst/>
                      </a:prstGeom>
                    </p:spPr>
                  </p:pic>
                </p:oleObj>
              </mc:Fallback>
            </mc:AlternateContent>
          </a:graphicData>
        </a:graphic>
      </p:graphicFrame>
      <p:sp>
        <p:nvSpPr>
          <p:cNvPr id="33" name="角丸四角形 32"/>
          <p:cNvSpPr/>
          <p:nvPr/>
        </p:nvSpPr>
        <p:spPr bwMode="auto">
          <a:xfrm>
            <a:off x="523169" y="6979051"/>
            <a:ext cx="1581351" cy="395960"/>
          </a:xfrm>
          <a:prstGeom prst="round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31636" y="6945961"/>
            <a:ext cx="1632727" cy="430887"/>
          </a:xfrm>
          <a:prstGeom prst="rect">
            <a:avLst/>
          </a:prstGeom>
          <a:noFill/>
        </p:spPr>
        <p:txBody>
          <a:bodyPr wrap="square" rtlCol="0">
            <a:spAutoFit/>
          </a:bodyPr>
          <a:lstStyle/>
          <a:p>
            <a:r>
              <a:rPr lang="ja-JP" altLang="en-US" sz="2200" b="1" dirty="0">
                <a:latin typeface="Meiryo UI" panose="020B0604030504040204" pitchFamily="50" charset="-128"/>
                <a:ea typeface="Meiryo UI" panose="020B0604030504040204" pitchFamily="50" charset="-128"/>
                <a:cs typeface="Meiryo UI" panose="020B0604030504040204" pitchFamily="50" charset="-128"/>
              </a:rPr>
              <a:t>実証の</a:t>
            </a: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概要  </a:t>
            </a:r>
            <a:endParaRPr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2124613" y="8924312"/>
            <a:ext cx="7272808"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歳以上の方で町内在住の方及び参加希望企業</a:t>
            </a:r>
          </a:p>
        </p:txBody>
      </p:sp>
    </p:spTree>
    <p:extLst>
      <p:ext uri="{BB962C8B-B14F-4D97-AF65-F5344CB8AC3E}">
        <p14:creationId xmlns:p14="http://schemas.microsoft.com/office/powerpoint/2010/main" val="3497954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1045</TotalTime>
  <Words>150</Words>
  <Application>Microsoft Office PowerPoint</Application>
  <PresentationFormat>A3 297x420 mm</PresentationFormat>
  <Paragraphs>30</Paragraphs>
  <Slides>1</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2</vt:i4>
      </vt:variant>
      <vt:variant>
        <vt:lpstr>スライド タイトル</vt:lpstr>
      </vt:variant>
      <vt:variant>
        <vt:i4>1</vt:i4>
      </vt:variant>
    </vt:vector>
  </HeadingPairs>
  <TitlesOfParts>
    <vt:vector size="14" baseType="lpstr">
      <vt:lpstr>HGS創英角ﾎﾟｯﾌﾟ体</vt:lpstr>
      <vt:lpstr>HG創英角ｺﾞｼｯｸUB</vt:lpstr>
      <vt:lpstr>Meiryo UI</vt:lpstr>
      <vt:lpstr>ＭＳ Ｐゴシック</vt:lpstr>
      <vt:lpstr>メイリオ</vt:lpstr>
      <vt:lpstr>游ゴシック</vt:lpstr>
      <vt:lpstr>游ゴシック Medium</vt:lpstr>
      <vt:lpstr>Arial</vt:lpstr>
      <vt:lpstr>Calibri</vt:lpstr>
      <vt:lpstr>Wingdings</vt:lpstr>
      <vt:lpstr>【機○・記載例なし】</vt:lpstr>
      <vt:lpstr>ワードパッド ドキュメント</vt:lpstr>
      <vt:lpstr>文書</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高野　誠市</dc:creator>
  <cp:lastModifiedBy>三浦 敏郎</cp:lastModifiedBy>
  <cp:revision>75</cp:revision>
  <cp:lastPrinted>2019-08-22T02:07:41Z</cp:lastPrinted>
  <dcterms:modified xsi:type="dcterms:W3CDTF">2019-12-16T04:01:11Z</dcterms:modified>
</cp:coreProperties>
</file>